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D6248-E24B-4F5C-89BA-98FCD25628D6}" type="datetimeFigureOut">
              <a:rPr lang="zh-CN" altLang="en-US" smtClean="0"/>
              <a:t>2019/8/13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CA1C7-2FE7-4FAC-B736-261857C4B4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60073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D6248-E24B-4F5C-89BA-98FCD25628D6}" type="datetimeFigureOut">
              <a:rPr lang="zh-CN" altLang="en-US" smtClean="0"/>
              <a:t>2019/8/13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CA1C7-2FE7-4FAC-B736-261857C4B4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5947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D6248-E24B-4F5C-89BA-98FCD25628D6}" type="datetimeFigureOut">
              <a:rPr lang="zh-CN" altLang="en-US" smtClean="0"/>
              <a:t>2019/8/13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CA1C7-2FE7-4FAC-B736-261857C4B4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4940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D6248-E24B-4F5C-89BA-98FCD25628D6}" type="datetimeFigureOut">
              <a:rPr lang="zh-CN" altLang="en-US" smtClean="0"/>
              <a:t>2019/8/13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CA1C7-2FE7-4FAC-B736-261857C4B4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518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D6248-E24B-4F5C-89BA-98FCD25628D6}" type="datetimeFigureOut">
              <a:rPr lang="zh-CN" altLang="en-US" smtClean="0"/>
              <a:t>2019/8/13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CA1C7-2FE7-4FAC-B736-261857C4B4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33682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D6248-E24B-4F5C-89BA-98FCD25628D6}" type="datetimeFigureOut">
              <a:rPr lang="zh-CN" altLang="en-US" smtClean="0"/>
              <a:t>2019/8/13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CA1C7-2FE7-4FAC-B736-261857C4B4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53334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D6248-E24B-4F5C-89BA-98FCD25628D6}" type="datetimeFigureOut">
              <a:rPr lang="zh-CN" altLang="en-US" smtClean="0"/>
              <a:t>2019/8/13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CA1C7-2FE7-4FAC-B736-261857C4B4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16000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D6248-E24B-4F5C-89BA-98FCD25628D6}" type="datetimeFigureOut">
              <a:rPr lang="zh-CN" altLang="en-US" smtClean="0"/>
              <a:t>2019/8/13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CA1C7-2FE7-4FAC-B736-261857C4B4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3388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D6248-E24B-4F5C-89BA-98FCD25628D6}" type="datetimeFigureOut">
              <a:rPr lang="zh-CN" altLang="en-US" smtClean="0"/>
              <a:t>2019/8/13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CA1C7-2FE7-4FAC-B736-261857C4B4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21624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D6248-E24B-4F5C-89BA-98FCD25628D6}" type="datetimeFigureOut">
              <a:rPr lang="zh-CN" altLang="en-US" smtClean="0"/>
              <a:t>2019/8/13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CA1C7-2FE7-4FAC-B736-261857C4B4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00675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D6248-E24B-4F5C-89BA-98FCD25628D6}" type="datetimeFigureOut">
              <a:rPr lang="zh-CN" altLang="en-US" smtClean="0"/>
              <a:t>2019/8/13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CA1C7-2FE7-4FAC-B736-261857C4B4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42657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CD6248-E24B-4F5C-89BA-98FCD25628D6}" type="datetimeFigureOut">
              <a:rPr lang="zh-CN" altLang="en-US" smtClean="0"/>
              <a:t>2019/8/13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ACA1C7-2FE7-4FAC-B736-261857C4B4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96240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79512" y="545074"/>
            <a:ext cx="4572000" cy="526297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sz="1400" b="1" dirty="0"/>
              <a:t>一、产品简介</a:t>
            </a:r>
          </a:p>
          <a:p>
            <a:r>
              <a:rPr lang="en-US" altLang="zh-CN" sz="1400" dirty="0"/>
              <a:t>GPRS</a:t>
            </a:r>
            <a:r>
              <a:rPr lang="zh-CN" altLang="zh-CN" sz="1400" dirty="0"/>
              <a:t>记录仪是徐州优博电子自主研发生产的智能温湿度测量记录仪器</a:t>
            </a:r>
            <a:r>
              <a:rPr lang="en-US" altLang="zh-CN" sz="1400" dirty="0"/>
              <a:t>,</a:t>
            </a:r>
            <a:r>
              <a:rPr lang="zh-CN" altLang="zh-CN" sz="1400" dirty="0"/>
              <a:t>用以对环境的实时监控报警数据上传等</a:t>
            </a:r>
            <a:r>
              <a:rPr lang="en-US" altLang="zh-CN" sz="1400" dirty="0"/>
              <a:t>,</a:t>
            </a:r>
            <a:r>
              <a:rPr lang="zh-CN" altLang="zh-CN" sz="1400" dirty="0"/>
              <a:t>记录仪主要由温湿度传感器</a:t>
            </a:r>
            <a:r>
              <a:rPr lang="en-US" altLang="zh-CN" sz="1400" dirty="0"/>
              <a:t>(</a:t>
            </a:r>
            <a:r>
              <a:rPr lang="zh-CN" altLang="zh-CN" sz="1400" dirty="0"/>
              <a:t>外置</a:t>
            </a:r>
            <a:r>
              <a:rPr lang="en-US" altLang="zh-CN" sz="1400" dirty="0"/>
              <a:t>)</a:t>
            </a:r>
            <a:r>
              <a:rPr lang="zh-CN" altLang="zh-CN" sz="1400" dirty="0"/>
              <a:t>和主机仪表两部分组成，</a:t>
            </a:r>
            <a:r>
              <a:rPr lang="en-US" altLang="zh-CN" sz="1400" dirty="0"/>
              <a:t>5V DC</a:t>
            </a:r>
            <a:r>
              <a:rPr lang="zh-CN" altLang="zh-CN" sz="1400" dirty="0"/>
              <a:t>供电</a:t>
            </a:r>
            <a:r>
              <a:rPr lang="en-US" altLang="zh-CN" sz="1400" dirty="0"/>
              <a:t>,</a:t>
            </a:r>
            <a:r>
              <a:rPr lang="zh-CN" altLang="zh-CN" sz="1400" dirty="0"/>
              <a:t>内置</a:t>
            </a:r>
            <a:r>
              <a:rPr lang="en-US" altLang="zh-CN" sz="1400" dirty="0"/>
              <a:t>5000</a:t>
            </a:r>
            <a:r>
              <a:rPr lang="zh-CN" altLang="zh-CN" sz="1400" dirty="0"/>
              <a:t>毫安高性能电池，低功耗设计，在外接电源停止供电时自动切换到内部电池供电，根据选配不同传感器以满足不同环境测量要求，更换传感器无需手动配置，即插即用。能够</a:t>
            </a:r>
            <a:r>
              <a:rPr lang="en-US" altLang="zh-CN" sz="1400" dirty="0"/>
              <a:t>24</a:t>
            </a:r>
            <a:r>
              <a:rPr lang="zh-CN" altLang="zh-CN" sz="1400" dirty="0"/>
              <a:t>小时全天候在线自动测量并上传平台</a:t>
            </a:r>
            <a:r>
              <a:rPr lang="en-US" altLang="zh-CN" sz="1400" dirty="0"/>
              <a:t>;</a:t>
            </a:r>
            <a:r>
              <a:rPr lang="zh-CN" altLang="zh-CN" sz="1400" dirty="0"/>
              <a:t>记录仪可设置报警参数，当温度或湿度超过设定值，会发出声光报警，并支持</a:t>
            </a:r>
            <a:r>
              <a:rPr lang="en-US" altLang="zh-CN" sz="1400" dirty="0"/>
              <a:t>OLCD</a:t>
            </a:r>
            <a:r>
              <a:rPr lang="zh-CN" altLang="zh-CN" sz="1400" dirty="0"/>
              <a:t>显示，按键操作，能够连接打印机打印历史记录。</a:t>
            </a:r>
          </a:p>
          <a:p>
            <a:pPr lvl="0"/>
            <a:r>
              <a:rPr lang="zh-CN" altLang="en-US" sz="1400" b="1" dirty="0" smtClean="0"/>
              <a:t>二、</a:t>
            </a:r>
            <a:r>
              <a:rPr lang="zh-CN" altLang="zh-CN" sz="1400" b="1" dirty="0" smtClean="0"/>
              <a:t>产</a:t>
            </a:r>
            <a:r>
              <a:rPr lang="zh-CN" altLang="zh-CN" sz="1400" b="1" dirty="0"/>
              <a:t>品特性</a:t>
            </a:r>
          </a:p>
          <a:p>
            <a:pPr lvl="0"/>
            <a:r>
              <a:rPr lang="en-US" altLang="zh-CN" sz="1400" dirty="0" smtClean="0"/>
              <a:t>1</a:t>
            </a:r>
            <a:r>
              <a:rPr lang="zh-CN" altLang="en-US" sz="1400" dirty="0" smtClean="0"/>
              <a:t>、</a:t>
            </a:r>
            <a:r>
              <a:rPr lang="zh-CN" altLang="zh-CN" sz="1400" dirty="0" smtClean="0"/>
              <a:t>内</a:t>
            </a:r>
            <a:r>
              <a:rPr lang="zh-CN" altLang="zh-CN" sz="1400" dirty="0"/>
              <a:t>置温湿度传感器</a:t>
            </a:r>
          </a:p>
          <a:p>
            <a:pPr lvl="1"/>
            <a:r>
              <a:rPr lang="zh-CN" altLang="zh-CN" sz="1400" dirty="0"/>
              <a:t>测量范围：温度</a:t>
            </a:r>
            <a:r>
              <a:rPr lang="en-US" altLang="zh-CN" sz="1400" dirty="0"/>
              <a:t>-20~60</a:t>
            </a:r>
            <a:r>
              <a:rPr lang="zh-CN" altLang="zh-CN" sz="1400" dirty="0"/>
              <a:t>℃ 湿度</a:t>
            </a:r>
            <a:r>
              <a:rPr lang="en-US" altLang="zh-CN" sz="1400" dirty="0"/>
              <a:t>0%~95%RH</a:t>
            </a:r>
            <a:endParaRPr lang="zh-CN" altLang="zh-CN" sz="1400" dirty="0"/>
          </a:p>
          <a:p>
            <a:pPr lvl="1"/>
            <a:r>
              <a:rPr lang="zh-CN" altLang="zh-CN" sz="1400" dirty="0"/>
              <a:t>测量精度：温度±</a:t>
            </a:r>
            <a:r>
              <a:rPr lang="en-US" altLang="zh-CN" sz="1400" dirty="0"/>
              <a:t>0.3</a:t>
            </a:r>
            <a:r>
              <a:rPr lang="zh-CN" altLang="zh-CN" sz="1400" dirty="0"/>
              <a:t>℃</a:t>
            </a:r>
            <a:r>
              <a:rPr lang="en-US" altLang="zh-CN" sz="1400" dirty="0"/>
              <a:t>  </a:t>
            </a:r>
            <a:r>
              <a:rPr lang="zh-CN" altLang="zh-CN" sz="1400" dirty="0"/>
              <a:t>湿度 ±</a:t>
            </a:r>
            <a:r>
              <a:rPr lang="en-US" altLang="zh-CN" sz="1400" dirty="0"/>
              <a:t>3%RH</a:t>
            </a:r>
            <a:endParaRPr lang="zh-CN" altLang="zh-CN" sz="1400" dirty="0"/>
          </a:p>
          <a:p>
            <a:pPr lvl="0"/>
            <a:r>
              <a:rPr lang="en-US" altLang="zh-CN" sz="1400" dirty="0" smtClean="0"/>
              <a:t>2</a:t>
            </a:r>
            <a:r>
              <a:rPr lang="zh-CN" altLang="en-US" sz="1400" dirty="0" smtClean="0"/>
              <a:t>、</a:t>
            </a:r>
            <a:r>
              <a:rPr lang="zh-CN" altLang="zh-CN" sz="1400" dirty="0" smtClean="0"/>
              <a:t>外</a:t>
            </a:r>
            <a:r>
              <a:rPr lang="zh-CN" altLang="zh-CN" sz="1400" dirty="0"/>
              <a:t>置温度传感器（支持双通道温度）：</a:t>
            </a:r>
          </a:p>
          <a:p>
            <a:pPr lvl="1"/>
            <a:r>
              <a:rPr lang="zh-CN" altLang="zh-CN" sz="1400" dirty="0"/>
              <a:t>测量范围：</a:t>
            </a:r>
            <a:r>
              <a:rPr lang="en-US" altLang="zh-CN" sz="1400" dirty="0"/>
              <a:t>-200~200</a:t>
            </a:r>
            <a:r>
              <a:rPr lang="zh-CN" altLang="zh-CN" sz="1400" dirty="0"/>
              <a:t>℃</a:t>
            </a:r>
            <a:r>
              <a:rPr lang="en-US" altLang="zh-CN" sz="1400" dirty="0"/>
              <a:t>(</a:t>
            </a:r>
            <a:r>
              <a:rPr lang="zh-CN" altLang="zh-CN" sz="1400" dirty="0"/>
              <a:t>选配型</a:t>
            </a:r>
            <a:r>
              <a:rPr lang="en-US" altLang="zh-CN" sz="1400" dirty="0"/>
              <a:t>)-40~80</a:t>
            </a:r>
            <a:r>
              <a:rPr lang="zh-CN" altLang="zh-CN" sz="1400" dirty="0"/>
              <a:t>℃（标配型）</a:t>
            </a:r>
          </a:p>
          <a:p>
            <a:pPr lvl="1"/>
            <a:r>
              <a:rPr lang="zh-CN" altLang="zh-CN" sz="1400" dirty="0"/>
              <a:t>测量精度：±</a:t>
            </a:r>
            <a:r>
              <a:rPr lang="en-US" altLang="zh-CN" sz="1400" dirty="0"/>
              <a:t>0.5</a:t>
            </a:r>
            <a:r>
              <a:rPr lang="zh-CN" altLang="zh-CN" sz="1400" dirty="0"/>
              <a:t>℃（</a:t>
            </a:r>
            <a:r>
              <a:rPr lang="en-US" altLang="zh-CN" sz="1400" dirty="0"/>
              <a:t>-100~100</a:t>
            </a:r>
            <a:r>
              <a:rPr lang="zh-CN" altLang="zh-CN" sz="1400" dirty="0"/>
              <a:t>℃）其他量程±</a:t>
            </a:r>
            <a:r>
              <a:rPr lang="en-US" altLang="zh-CN" sz="1400" dirty="0"/>
              <a:t>1</a:t>
            </a:r>
            <a:r>
              <a:rPr lang="zh-CN" altLang="zh-CN" sz="1400" dirty="0"/>
              <a:t>℃</a:t>
            </a:r>
          </a:p>
          <a:p>
            <a:pPr lvl="0"/>
            <a:r>
              <a:rPr lang="en-US" altLang="zh-CN" sz="1400" dirty="0" smtClean="0"/>
              <a:t>3</a:t>
            </a:r>
            <a:r>
              <a:rPr lang="zh-CN" altLang="en-US" sz="1400" dirty="0" smtClean="0"/>
              <a:t>、</a:t>
            </a:r>
            <a:r>
              <a:rPr lang="zh-CN" altLang="zh-CN" sz="1400" dirty="0" smtClean="0"/>
              <a:t>外</a:t>
            </a:r>
            <a:r>
              <a:rPr lang="zh-CN" altLang="zh-CN" sz="1400" dirty="0"/>
              <a:t>置温湿度传感器（支持双通道温湿度）：</a:t>
            </a:r>
          </a:p>
          <a:p>
            <a:pPr lvl="1"/>
            <a:r>
              <a:rPr lang="zh-CN" altLang="zh-CN" sz="1400" dirty="0"/>
              <a:t>测量范围：温度</a:t>
            </a:r>
            <a:r>
              <a:rPr lang="en-US" altLang="zh-CN" sz="1400" dirty="0"/>
              <a:t>-40~80</a:t>
            </a:r>
            <a:r>
              <a:rPr lang="zh-CN" altLang="zh-CN" sz="1400" dirty="0"/>
              <a:t>℃，湿度</a:t>
            </a:r>
            <a:r>
              <a:rPr lang="en-US" altLang="zh-CN" sz="1400" dirty="0"/>
              <a:t>0~99%RH</a:t>
            </a:r>
            <a:endParaRPr lang="zh-CN" altLang="zh-CN" sz="1400" dirty="0"/>
          </a:p>
          <a:p>
            <a:pPr lvl="1"/>
            <a:r>
              <a:rPr lang="zh-CN" altLang="zh-CN" sz="1400" dirty="0"/>
              <a:t>测量精度：温度±</a:t>
            </a:r>
            <a:r>
              <a:rPr lang="en-US" altLang="zh-CN" sz="1400" dirty="0"/>
              <a:t>0.2</a:t>
            </a:r>
            <a:r>
              <a:rPr lang="zh-CN" altLang="zh-CN" sz="1400" dirty="0"/>
              <a:t>℃，湿度±</a:t>
            </a:r>
            <a:r>
              <a:rPr lang="en-US" altLang="zh-CN" sz="1400" dirty="0"/>
              <a:t>2%RH</a:t>
            </a:r>
            <a:endParaRPr lang="zh-CN" altLang="zh-CN" sz="1400" dirty="0"/>
          </a:p>
          <a:p>
            <a:pPr lvl="0"/>
            <a:r>
              <a:rPr lang="en-US" altLang="zh-CN" sz="1400" dirty="0" smtClean="0"/>
              <a:t>4</a:t>
            </a:r>
            <a:r>
              <a:rPr lang="zh-CN" altLang="en-US" sz="1400" dirty="0" smtClean="0"/>
              <a:t>、</a:t>
            </a:r>
            <a:r>
              <a:rPr lang="zh-CN" altLang="zh-CN" sz="1400" dirty="0" smtClean="0"/>
              <a:t>外</a:t>
            </a:r>
            <a:r>
              <a:rPr lang="zh-CN" altLang="zh-CN" sz="1400" dirty="0"/>
              <a:t>置露点温度传感器：</a:t>
            </a:r>
          </a:p>
          <a:p>
            <a:pPr lvl="1"/>
            <a:r>
              <a:rPr lang="zh-CN" altLang="zh-CN" sz="1400" dirty="0"/>
              <a:t>测量范围：</a:t>
            </a:r>
            <a:r>
              <a:rPr lang="en-US" altLang="zh-CN" sz="1400" dirty="0"/>
              <a:t>-10~60</a:t>
            </a:r>
            <a:r>
              <a:rPr lang="zh-CN" altLang="zh-CN" sz="1400" dirty="0"/>
              <a:t>℃</a:t>
            </a:r>
          </a:p>
          <a:p>
            <a:pPr lvl="1"/>
            <a:r>
              <a:rPr lang="zh-CN" altLang="zh-CN" sz="1400" dirty="0"/>
              <a:t>测量精度：温度±</a:t>
            </a:r>
            <a:r>
              <a:rPr lang="en-US" altLang="zh-CN" sz="1400" dirty="0"/>
              <a:t>0.3</a:t>
            </a:r>
            <a:r>
              <a:rPr lang="zh-CN" altLang="zh-CN" sz="1400" dirty="0"/>
              <a:t>℃，湿度±</a:t>
            </a:r>
            <a:r>
              <a:rPr lang="en-US" altLang="zh-CN" sz="1400" dirty="0"/>
              <a:t>3%RH</a:t>
            </a:r>
            <a:endParaRPr lang="zh-CN" altLang="zh-CN" sz="1400" dirty="0"/>
          </a:p>
        </p:txBody>
      </p:sp>
      <p:sp>
        <p:nvSpPr>
          <p:cNvPr id="5" name="矩形 4"/>
          <p:cNvSpPr/>
          <p:nvPr/>
        </p:nvSpPr>
        <p:spPr>
          <a:xfrm>
            <a:off x="4570816" y="653872"/>
            <a:ext cx="4572000" cy="526297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en-US" altLang="zh-CN" sz="1400" dirty="0" smtClean="0"/>
              <a:t>5</a:t>
            </a:r>
            <a:r>
              <a:rPr lang="zh-CN" altLang="en-US" sz="1400" dirty="0" smtClean="0"/>
              <a:t>、</a:t>
            </a:r>
            <a:r>
              <a:rPr lang="zh-CN" altLang="zh-CN" sz="1400" dirty="0" smtClean="0"/>
              <a:t>电</a:t>
            </a:r>
            <a:r>
              <a:rPr lang="zh-CN" altLang="zh-CN" sz="1400" dirty="0"/>
              <a:t>气特性：</a:t>
            </a:r>
          </a:p>
          <a:p>
            <a:pPr lvl="1"/>
            <a:r>
              <a:rPr lang="zh-CN" altLang="zh-CN" sz="1400" dirty="0"/>
              <a:t>供电方式：外部供电</a:t>
            </a:r>
            <a:r>
              <a:rPr lang="en-US" altLang="zh-CN" sz="1400" dirty="0"/>
              <a:t>5VDC;</a:t>
            </a:r>
            <a:r>
              <a:rPr lang="zh-CN" altLang="zh-CN" sz="1400" dirty="0"/>
              <a:t>内置电池管理系统</a:t>
            </a:r>
          </a:p>
          <a:p>
            <a:pPr lvl="1"/>
            <a:r>
              <a:rPr lang="zh-CN" altLang="zh-CN" sz="1400" dirty="0"/>
              <a:t>静态功耗：休眠小于</a:t>
            </a:r>
            <a:r>
              <a:rPr lang="en-US" altLang="zh-CN" sz="1400" dirty="0"/>
              <a:t>1mA</a:t>
            </a:r>
            <a:r>
              <a:rPr lang="zh-CN" altLang="zh-CN" sz="1400" dirty="0"/>
              <a:t>，正常工作</a:t>
            </a:r>
            <a:r>
              <a:rPr lang="en-US" altLang="zh-CN" sz="1400" dirty="0"/>
              <a:t>3mA;</a:t>
            </a:r>
            <a:endParaRPr lang="zh-CN" altLang="zh-CN" sz="1400" dirty="0"/>
          </a:p>
          <a:p>
            <a:pPr lvl="1"/>
            <a:r>
              <a:rPr lang="zh-CN" altLang="zh-CN" sz="1400" dirty="0" smtClean="0"/>
              <a:t>通信方式：</a:t>
            </a:r>
            <a:r>
              <a:rPr lang="en-US" altLang="zh-CN" sz="1400" dirty="0" smtClean="0"/>
              <a:t>USB</a:t>
            </a:r>
            <a:r>
              <a:rPr lang="zh-CN" altLang="zh-CN" sz="1400" dirty="0" smtClean="0"/>
              <a:t>（串口）、</a:t>
            </a:r>
            <a:r>
              <a:rPr lang="en-US" altLang="zh-CN" sz="1400" dirty="0" smtClean="0"/>
              <a:t>GPRS</a:t>
            </a:r>
            <a:r>
              <a:rPr lang="zh-CN" altLang="zh-CN" sz="1400" dirty="0" smtClean="0"/>
              <a:t>、</a:t>
            </a:r>
            <a:r>
              <a:rPr lang="en-US" altLang="zh-CN" sz="1400" dirty="0" smtClean="0"/>
              <a:t>GPS</a:t>
            </a:r>
            <a:r>
              <a:rPr lang="zh-CN" altLang="zh-CN" sz="1400" dirty="0" smtClean="0"/>
              <a:t>，支持</a:t>
            </a:r>
            <a:r>
              <a:rPr lang="en-US" altLang="zh-CN" sz="1400" dirty="0" smtClean="0"/>
              <a:t>MQTT</a:t>
            </a:r>
            <a:r>
              <a:rPr lang="zh-CN" altLang="zh-CN" sz="1400" dirty="0" smtClean="0"/>
              <a:t>协议，</a:t>
            </a:r>
            <a:r>
              <a:rPr lang="en-US" altLang="zh-CN" sz="1400" dirty="0" smtClean="0"/>
              <a:t>TCP</a:t>
            </a:r>
            <a:r>
              <a:rPr lang="zh-CN" altLang="zh-CN" sz="1400" dirty="0" smtClean="0"/>
              <a:t>固定协议上传</a:t>
            </a:r>
            <a:r>
              <a:rPr lang="en-US" altLang="zh-CN" sz="1400" dirty="0" smtClean="0"/>
              <a:t>;</a:t>
            </a:r>
            <a:endParaRPr lang="zh-CN" altLang="zh-CN" sz="1400" dirty="0"/>
          </a:p>
          <a:p>
            <a:pPr lvl="1"/>
            <a:r>
              <a:rPr lang="zh-CN" altLang="zh-CN" sz="1400" dirty="0"/>
              <a:t>工作温度：</a:t>
            </a:r>
            <a:r>
              <a:rPr lang="en-US" altLang="zh-CN" sz="1400" dirty="0"/>
              <a:t>-20~60</a:t>
            </a:r>
            <a:r>
              <a:rPr lang="zh-CN" altLang="zh-CN" sz="1400" dirty="0"/>
              <a:t>℃；</a:t>
            </a:r>
          </a:p>
          <a:p>
            <a:pPr lvl="1"/>
            <a:r>
              <a:rPr lang="zh-CN" altLang="zh-CN" sz="1400" dirty="0"/>
              <a:t>存储温度：记录仪</a:t>
            </a:r>
            <a:r>
              <a:rPr lang="en-US" altLang="zh-CN" sz="1400" dirty="0"/>
              <a:t>,</a:t>
            </a:r>
            <a:r>
              <a:rPr lang="zh-CN" altLang="zh-CN" sz="1400" dirty="0"/>
              <a:t>（</a:t>
            </a:r>
            <a:r>
              <a:rPr lang="en-US" altLang="zh-CN" sz="1400" dirty="0"/>
              <a:t>-20~80</a:t>
            </a:r>
            <a:r>
              <a:rPr lang="zh-CN" altLang="zh-CN" sz="1400" dirty="0"/>
              <a:t>℃）；传感器（</a:t>
            </a:r>
            <a:r>
              <a:rPr lang="en-US" altLang="zh-CN" sz="1400" dirty="0"/>
              <a:t>-50~125</a:t>
            </a:r>
            <a:r>
              <a:rPr lang="zh-CN" altLang="zh-CN" sz="1400" dirty="0"/>
              <a:t>℃）；</a:t>
            </a:r>
          </a:p>
          <a:p>
            <a:pPr lvl="0"/>
            <a:r>
              <a:rPr lang="en-US" altLang="zh-CN" sz="1400" dirty="0" smtClean="0"/>
              <a:t>6</a:t>
            </a:r>
            <a:r>
              <a:rPr lang="zh-CN" altLang="en-US" sz="1400" dirty="0" smtClean="0"/>
              <a:t>、</a:t>
            </a:r>
            <a:r>
              <a:rPr lang="zh-CN" altLang="zh-CN" sz="1400" dirty="0" smtClean="0"/>
              <a:t>结</a:t>
            </a:r>
            <a:r>
              <a:rPr lang="zh-CN" altLang="zh-CN" sz="1400" dirty="0"/>
              <a:t>构尺寸：</a:t>
            </a:r>
          </a:p>
          <a:p>
            <a:pPr lvl="1"/>
            <a:r>
              <a:rPr lang="zh-CN" altLang="zh-CN" sz="1400" dirty="0"/>
              <a:t>记录仪主机：</a:t>
            </a:r>
            <a:r>
              <a:rPr lang="en-US" altLang="zh-CN" sz="1400" dirty="0"/>
              <a:t>110.7*68.5*20mm</a:t>
            </a:r>
            <a:r>
              <a:rPr lang="zh-CN" altLang="zh-CN" sz="1400" dirty="0"/>
              <a:t>；</a:t>
            </a:r>
          </a:p>
          <a:p>
            <a:pPr lvl="1"/>
            <a:r>
              <a:rPr lang="zh-CN" altLang="zh-CN" sz="1400" dirty="0"/>
              <a:t>外置温湿度传感器：Ф</a:t>
            </a:r>
            <a:r>
              <a:rPr lang="en-US" altLang="zh-CN" sz="1400" dirty="0"/>
              <a:t>12x100mm</a:t>
            </a:r>
            <a:endParaRPr lang="zh-CN" altLang="zh-CN" sz="1400" dirty="0"/>
          </a:p>
          <a:p>
            <a:pPr lvl="1"/>
            <a:r>
              <a:rPr lang="zh-CN" altLang="zh-CN" sz="1400" dirty="0"/>
              <a:t>传感器延长线</a:t>
            </a:r>
            <a:r>
              <a:rPr lang="en-US" altLang="zh-CN" sz="1400" dirty="0"/>
              <a:t>1m</a:t>
            </a:r>
            <a:endParaRPr lang="zh-CN" altLang="zh-CN" sz="1400" dirty="0"/>
          </a:p>
          <a:p>
            <a:pPr lvl="1"/>
            <a:r>
              <a:rPr lang="en-US" altLang="zh-CN" sz="1400" dirty="0"/>
              <a:t>GPRS</a:t>
            </a:r>
            <a:r>
              <a:rPr lang="zh-CN" altLang="zh-CN" sz="1400" dirty="0"/>
              <a:t>天线</a:t>
            </a:r>
            <a:r>
              <a:rPr lang="en-US" altLang="zh-CN" sz="1400" dirty="0"/>
              <a:t>43.5mm</a:t>
            </a:r>
            <a:endParaRPr lang="zh-CN" altLang="zh-CN" sz="1400" dirty="0"/>
          </a:p>
          <a:p>
            <a:pPr lvl="0"/>
            <a:r>
              <a:rPr lang="en-US" altLang="zh-CN" sz="1400" dirty="0" smtClean="0"/>
              <a:t>7</a:t>
            </a:r>
            <a:r>
              <a:rPr lang="zh-CN" altLang="en-US" sz="1400" dirty="0" smtClean="0"/>
              <a:t>、</a:t>
            </a:r>
            <a:r>
              <a:rPr lang="zh-CN" altLang="zh-CN" sz="1400" dirty="0" smtClean="0"/>
              <a:t>材</a:t>
            </a:r>
            <a:r>
              <a:rPr lang="zh-CN" altLang="zh-CN" sz="1400" dirty="0"/>
              <a:t>料与防护：</a:t>
            </a:r>
          </a:p>
          <a:p>
            <a:pPr lvl="1"/>
            <a:r>
              <a:rPr lang="zh-CN" altLang="zh-CN" sz="1400" dirty="0"/>
              <a:t>记录仪主机：铝合金；</a:t>
            </a:r>
          </a:p>
          <a:p>
            <a:pPr lvl="1"/>
            <a:r>
              <a:rPr lang="zh-CN" altLang="zh-CN" sz="1400" dirty="0"/>
              <a:t>传感器；铝合金</a:t>
            </a:r>
          </a:p>
          <a:p>
            <a:pPr lvl="0"/>
            <a:r>
              <a:rPr lang="en-US" altLang="zh-CN" sz="1400" dirty="0" smtClean="0"/>
              <a:t>8</a:t>
            </a:r>
            <a:r>
              <a:rPr lang="zh-CN" altLang="en-US" sz="1400" dirty="0" smtClean="0"/>
              <a:t>、</a:t>
            </a:r>
            <a:r>
              <a:rPr lang="zh-CN" altLang="zh-CN" sz="1400" dirty="0" smtClean="0"/>
              <a:t>功</a:t>
            </a:r>
            <a:r>
              <a:rPr lang="zh-CN" altLang="zh-CN" sz="1400" dirty="0"/>
              <a:t>能特性：</a:t>
            </a:r>
          </a:p>
          <a:p>
            <a:pPr lvl="1"/>
            <a:r>
              <a:rPr lang="zh-CN" altLang="zh-CN" sz="1400" dirty="0"/>
              <a:t>显示：可实现显示现场温湿度和通信状态报警状态灯；</a:t>
            </a:r>
          </a:p>
          <a:p>
            <a:pPr lvl="1"/>
            <a:r>
              <a:rPr lang="zh-CN" altLang="zh-CN" sz="1400" dirty="0"/>
              <a:t>操作按键：触摸式菜单键和电源键；</a:t>
            </a:r>
          </a:p>
          <a:p>
            <a:pPr lvl="1"/>
            <a:r>
              <a:rPr lang="zh-CN" altLang="zh-CN" sz="1400" dirty="0"/>
              <a:t>报警功能及方式：当环境温度或湿度超过报警设定值时，设备会通过蜂鸣器提示，</a:t>
            </a:r>
          </a:p>
          <a:p>
            <a:pPr lvl="1"/>
            <a:r>
              <a:rPr lang="zh-CN" altLang="zh-CN" sz="1400" dirty="0"/>
              <a:t>免维护：内置电池管理系统，能自动检测电池电压，防止电池过充过放；</a:t>
            </a:r>
          </a:p>
        </p:txBody>
      </p:sp>
    </p:spTree>
    <p:extLst>
      <p:ext uri="{BB962C8B-B14F-4D97-AF65-F5344CB8AC3E}">
        <p14:creationId xmlns:p14="http://schemas.microsoft.com/office/powerpoint/2010/main" val="38648425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7504" y="980728"/>
            <a:ext cx="4572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pPr lvl="1"/>
            <a:r>
              <a:rPr lang="zh-CN" altLang="zh-CN" sz="1400" dirty="0"/>
              <a:t>支持数据断点续传，确保数据的完整性；</a:t>
            </a:r>
          </a:p>
          <a:p>
            <a:pPr lvl="1"/>
            <a:r>
              <a:rPr lang="zh-CN" altLang="zh-CN" sz="1400" dirty="0"/>
              <a:t>远程测控：具有通信接口，支持远程测控；</a:t>
            </a:r>
          </a:p>
          <a:p>
            <a:pPr lvl="1"/>
            <a:r>
              <a:rPr lang="en-US" altLang="zh-CN" sz="1400" dirty="0"/>
              <a:t>SIM</a:t>
            </a:r>
            <a:r>
              <a:rPr lang="zh-CN" altLang="zh-CN" sz="1400" dirty="0"/>
              <a:t>卡支持：移动</a:t>
            </a:r>
            <a:r>
              <a:rPr lang="en-US" altLang="zh-CN" sz="1400" dirty="0"/>
              <a:t> 2G</a:t>
            </a:r>
            <a:r>
              <a:rPr lang="zh-CN" altLang="zh-CN" sz="1400" dirty="0"/>
              <a:t>网络</a:t>
            </a:r>
          </a:p>
          <a:p>
            <a:pPr lvl="0"/>
            <a:r>
              <a:rPr lang="en-US" altLang="zh-CN" sz="1400" dirty="0" smtClean="0"/>
              <a:t>9</a:t>
            </a:r>
            <a:r>
              <a:rPr lang="zh-CN" altLang="en-US" sz="1400" dirty="0" smtClean="0"/>
              <a:t>、</a:t>
            </a:r>
            <a:r>
              <a:rPr lang="zh-CN" altLang="zh-CN" sz="1400" dirty="0" smtClean="0"/>
              <a:t>野</a:t>
            </a:r>
            <a:r>
              <a:rPr lang="zh-CN" altLang="zh-CN" sz="1400" dirty="0"/>
              <a:t>外适用性：</a:t>
            </a:r>
          </a:p>
          <a:p>
            <a:pPr lvl="1"/>
            <a:r>
              <a:rPr lang="zh-CN" altLang="zh-CN" sz="1400" dirty="0"/>
              <a:t>本仪表仅限于室内使用；</a:t>
            </a:r>
          </a:p>
          <a:p>
            <a:pPr lvl="1"/>
            <a:r>
              <a:rPr lang="zh-CN" altLang="zh-CN" sz="1400" dirty="0"/>
              <a:t>安装附件齐全，安装简便。</a:t>
            </a:r>
          </a:p>
          <a:p>
            <a:r>
              <a:rPr lang="en-US" altLang="zh-CN" sz="1400" dirty="0"/>
              <a:t/>
            </a:r>
            <a:br>
              <a:rPr lang="en-US" altLang="zh-CN" sz="1400" dirty="0"/>
            </a:br>
            <a:endParaRPr lang="zh-CN" altLang="en-US" sz="1400" dirty="0"/>
          </a:p>
        </p:txBody>
      </p:sp>
      <p:pic>
        <p:nvPicPr>
          <p:cNvPr id="14" name="图片 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648" y="980728"/>
            <a:ext cx="3343275" cy="445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11"/>
          <p:cNvSpPr>
            <a:spLocks noChangeArrowheads="1"/>
          </p:cNvSpPr>
          <p:nvPr/>
        </p:nvSpPr>
        <p:spPr bwMode="auto">
          <a:xfrm>
            <a:off x="4574296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76176" rIns="91440" bIns="165048" numCol="1" anchor="ctr" anchorCtr="0" compatLnSpc="1">
            <a:prstTxWarp prst="textNoShape">
              <a:avLst/>
            </a:prstTxWarp>
            <a:spAutoFit/>
          </a:bodyPr>
          <a:lstStyle>
            <a:lvl1pPr indent="2667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三</a:t>
            </a:r>
            <a:r>
              <a:rPr kumimoji="0" lang="zh-CN" altLang="zh-CN" sz="1800" b="1" i="0" u="none" strike="noStrike" cap="none" normalizeH="0" baseline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、产品结构：</a:t>
            </a:r>
            <a:endParaRPr kumimoji="0" lang="zh-CN" altLang="zh-CN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1" name="Rectangle 12"/>
          <p:cNvSpPr>
            <a:spLocks noChangeArrowheads="1"/>
          </p:cNvSpPr>
          <p:nvPr/>
        </p:nvSpPr>
        <p:spPr bwMode="auto">
          <a:xfrm>
            <a:off x="5220072" y="5013176"/>
            <a:ext cx="2069797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Calibri" pitchFamily="34" charset="0"/>
              </a:rPr>
              <a:t>产品结构如下图所：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211960" y="5661248"/>
            <a:ext cx="4572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sz="1400" dirty="0"/>
              <a:t>主要部件为：</a:t>
            </a:r>
          </a:p>
          <a:p>
            <a:r>
              <a:rPr lang="zh-CN" altLang="zh-CN" sz="1400" dirty="0"/>
              <a:t>记录仪主机：</a:t>
            </a:r>
            <a:r>
              <a:rPr lang="en-US" altLang="zh-CN" sz="1400" dirty="0"/>
              <a:t>(</a:t>
            </a:r>
            <a:r>
              <a:rPr lang="zh-CN" altLang="zh-CN" sz="1400" dirty="0"/>
              <a:t>主要由显示屏、外壳、天线、外围接口</a:t>
            </a:r>
            <a:r>
              <a:rPr lang="en-US" altLang="zh-CN" sz="1400" dirty="0"/>
              <a:t>)</a:t>
            </a:r>
            <a:r>
              <a:rPr lang="zh-CN" altLang="zh-CN" sz="1400" dirty="0"/>
              <a:t>，</a:t>
            </a:r>
          </a:p>
          <a:p>
            <a:r>
              <a:rPr lang="en-US" altLang="zh-CN" sz="1400" dirty="0"/>
              <a:t> </a:t>
            </a:r>
            <a:endParaRPr lang="zh-CN" altLang="zh-CN" sz="1400" dirty="0"/>
          </a:p>
        </p:txBody>
      </p:sp>
    </p:spTree>
    <p:extLst>
      <p:ext uri="{BB962C8B-B14F-4D97-AF65-F5344CB8AC3E}">
        <p14:creationId xmlns:p14="http://schemas.microsoft.com/office/powerpoint/2010/main" val="19788589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0" y="450912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2667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</a:b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533400" y="127698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2667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3083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728" y="2923207"/>
            <a:ext cx="2894012" cy="1585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图片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864" y="4797152"/>
            <a:ext cx="2901950" cy="1641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12"/>
          <p:cNvSpPr>
            <a:spLocks noChangeArrowheads="1"/>
          </p:cNvSpPr>
          <p:nvPr/>
        </p:nvSpPr>
        <p:spPr bwMode="auto">
          <a:xfrm>
            <a:off x="0" y="188640"/>
            <a:ext cx="4971722" cy="28289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476100" tIns="76176" rIns="91440" bIns="165048" numCol="1" anchor="ctr" anchorCtr="0" compatLnSpc="1">
            <a:prstTxWarp prst="textNoShape">
              <a:avLst/>
            </a:prstTxWarp>
            <a:spAutoFit/>
          </a:bodyPr>
          <a:lstStyle>
            <a:lvl1pPr indent="2667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88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Calibri" pitchFamily="34" charset="0"/>
              </a:rPr>
              <a:t>传感器：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Calibri" pitchFamily="34" charset="0"/>
              </a:rPr>
              <a:t>(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Calibri" pitchFamily="34" charset="0"/>
              </a:rPr>
              <a:t>温度或温湿度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Calibri" pitchFamily="34" charset="0"/>
              </a:rPr>
              <a:t>)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Calibri" pitchFamily="34" charset="0"/>
              </a:rPr>
              <a:t>；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Calibri" pitchFamily="34" charset="0"/>
              </a:rPr>
              <a:t>打印机：自带电池，独立供电，通过蓝牙与主机</a:t>
            </a:r>
            <a:endParaRPr kumimoji="0" lang="en-US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Calibri" pitchFamily="34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Calibri" pitchFamily="34" charset="0"/>
              </a:rPr>
              <a:t>仪表连接；</a:t>
            </a:r>
            <a:endParaRPr kumimoji="0" lang="zh-CN" altLang="en-U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zh-CN" alt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cs typeface="Times New Roman" pitchFamily="18" charset="0"/>
              </a:rPr>
              <a:t>四、报</a:t>
            </a:r>
            <a:r>
              <a:rPr kumimoji="0" lang="zh-CN" altLang="en-US" sz="1400" b="1" i="0" u="none" strike="noStrike" cap="none" normalizeH="0" baseline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cs typeface="Times New Roman" pitchFamily="18" charset="0"/>
              </a:rPr>
              <a:t>警方式：</a:t>
            </a:r>
            <a:endParaRPr kumimoji="0" lang="zh-CN" altLang="en-US" sz="1400" b="1" i="0" u="none" strike="noStrike" cap="none" normalizeH="0" baseline="0" dirty="0" smtClean="0" bmk="">
              <a:ln>
                <a:noFill/>
              </a:ln>
              <a:solidFill>
                <a:schemeClr val="tx1"/>
              </a:solidFill>
              <a:effectLst/>
              <a:latin typeface="Cambria" pitchFamily="18" charset="0"/>
              <a:cs typeface="Times New Roman" pitchFamily="18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en-US" sz="1400" b="0" i="0" u="none" strike="noStrike" cap="none" normalizeH="0" baseline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Arial" pitchFamily="34" charset="0"/>
              </a:rPr>
              <a:t>主机蜂鸣器报警：设置上下限阀值，超过阀值，</a:t>
            </a:r>
            <a:endParaRPr kumimoji="0" lang="en-US" altLang="zh-CN" sz="1400" b="0" i="0" u="none" strike="noStrike" cap="none" normalizeH="0" baseline="0" dirty="0" smtClean="0" bmk="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Arial" pitchFamily="34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en-US" sz="1400" b="0" i="0" u="none" strike="noStrike" cap="none" normalizeH="0" baseline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Arial" pitchFamily="34" charset="0"/>
              </a:rPr>
              <a:t>现场蜂鸣器报警；</a:t>
            </a:r>
            <a:endParaRPr kumimoji="0" lang="zh-CN" altLang="en-US" sz="1400" b="0" i="0" u="none" strike="noStrike" cap="none" normalizeH="0" baseline="0" dirty="0" smtClean="0" bmk="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Arial" pitchFamily="34" charset="0"/>
              </a:rPr>
              <a:t>微信推送报警：关注微信公众号，并绑定账号密码，</a:t>
            </a:r>
            <a:endParaRPr kumimoji="0" lang="en-US" altLang="zh-CN" sz="1400" b="0" i="0" u="none" strike="noStrike" cap="none" normalizeH="0" baseline="0" dirty="0" smtClean="0" bmk="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Arial" pitchFamily="34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Arial" pitchFamily="34" charset="0"/>
              </a:rPr>
              <a:t>可以通过微信推送报警信息；</a:t>
            </a:r>
            <a:endParaRPr kumimoji="0" lang="zh-CN" altLang="en-US" sz="1400" b="0" i="0" u="none" strike="noStrike" cap="none" normalizeH="0" baseline="0" dirty="0" smtClean="0" bmk="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Arial" pitchFamily="34" charset="0"/>
              </a:rPr>
              <a:t>报警阀值的设置：报警阀值可以通过上位机设置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zh-CN" altLang="en-US" sz="1400" b="1" i="0" u="none" strike="noStrike" cap="none" normalizeH="0" baseline="0" dirty="0" smtClean="0" bmk="_Toc307318836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cs typeface="Calibri" pitchFamily="34" charset="0"/>
              </a:rPr>
              <a:t>五、工作界面：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Arial" pitchFamily="34" charset="0"/>
              </a:rPr>
              <a:t>记录仪工作界面如下图所示：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0" name="Rectangle 13"/>
          <p:cNvSpPr>
            <a:spLocks noChangeArrowheads="1"/>
          </p:cNvSpPr>
          <p:nvPr/>
        </p:nvSpPr>
        <p:spPr bwMode="auto">
          <a:xfrm>
            <a:off x="0" y="5334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1" name="Rectangle 14"/>
          <p:cNvSpPr>
            <a:spLocks noChangeArrowheads="1"/>
          </p:cNvSpPr>
          <p:nvPr/>
        </p:nvSpPr>
        <p:spPr bwMode="auto">
          <a:xfrm>
            <a:off x="0" y="990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/>
            </a:r>
            <a:br>
              <a:rPr kumimoji="0" lang="zh-CN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</a:b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3089" name="图片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66687"/>
            <a:ext cx="3028950" cy="1647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8" name="图片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916832"/>
            <a:ext cx="3055937" cy="1690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7" name="图片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4651" y="3663776"/>
            <a:ext cx="3071813" cy="1690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139952" y="5712447"/>
            <a:ext cx="4572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pPr lvl="1"/>
            <a:r>
              <a:rPr lang="zh-CN" altLang="zh-CN" sz="1400" dirty="0"/>
              <a:t>主界面有俩个传感器显示界面，可以按键切换，外置传感器和内置传感器区别于左上角外和内字符。当前显示年月日和记录数据条数；</a:t>
            </a:r>
          </a:p>
        </p:txBody>
      </p:sp>
    </p:spTree>
    <p:extLst>
      <p:ext uri="{BB962C8B-B14F-4D97-AF65-F5344CB8AC3E}">
        <p14:creationId xmlns:p14="http://schemas.microsoft.com/office/powerpoint/2010/main" val="29406682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829" y="2132856"/>
            <a:ext cx="4300538" cy="841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7" name="图片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610" y="3399256"/>
            <a:ext cx="4595813" cy="3190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42096" y="189470"/>
            <a:ext cx="4762842" cy="17516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76176" rIns="91440" bIns="165048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ea1JpnKorPlain"/>
              <a:tabLst/>
            </a:pP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Arial" pitchFamily="34" charset="0"/>
              </a:rPr>
              <a:t>长按菜单键进入菜单，对应选项进入菜单项</a:t>
            </a:r>
            <a:endParaRPr kumimoji="0" lang="zh-CN" altLang="zh-CN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cs typeface="Times New Roman" pitchFamily="18" charset="0"/>
              </a:rPr>
              <a:t>六、驱动安装及配置工具使用</a:t>
            </a:r>
            <a:endParaRPr kumimoji="0" lang="zh-CN" altLang="zh-CN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驱动文件从网上或邮件方式索取</a:t>
            </a:r>
            <a:endParaRPr kumimoji="0" lang="en-US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(http://www.xzybkj.cn/goods_show.aspx?id=199)</a:t>
            </a:r>
            <a:endParaRPr kumimoji="0" lang="en-US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通过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Tapyc USB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线连接记录仪到电脑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USB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，提示安装驱动，</a:t>
            </a:r>
            <a:endParaRPr kumimoji="0" lang="en-US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选择自动更新或从文件安装。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264192" y="1249596"/>
            <a:ext cx="5211683" cy="1046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/>
            </a:r>
            <a:br>
              <a:rPr kumimoji="0" lang="zh-CN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</a:br>
            <a:endParaRPr kumimoji="0" lang="zh-CN" altLang="zh-CN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记住生成的串口号，打开配置工具（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TP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助手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V3.5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）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,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运行工具，</a:t>
            </a:r>
            <a:endParaRPr kumimoji="0" lang="en-US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点击通讯设置进行配置：，串口选择，波特率默认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115200</a:t>
            </a:r>
            <a:endParaRPr kumimoji="0" lang="en-US" altLang="zh-CN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419100" y="6858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148064" y="332656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sz="1400" dirty="0"/>
              <a:t>（亮屏状态下）点击刷新进入参数配置状态</a:t>
            </a:r>
            <a:r>
              <a:rPr lang="zh-CN" altLang="zh-CN" sz="1400" dirty="0" smtClean="0"/>
              <a:t>。</a:t>
            </a:r>
            <a:endParaRPr lang="en-US" altLang="zh-CN" sz="1400" dirty="0" smtClean="0"/>
          </a:p>
          <a:p>
            <a:r>
              <a:rPr lang="zh-CN" altLang="zh-CN" sz="1400" dirty="0" smtClean="0"/>
              <a:t>鼠</a:t>
            </a:r>
            <a:r>
              <a:rPr lang="zh-CN" altLang="zh-CN" sz="1400" dirty="0"/>
              <a:t>标双击或回车选中行即可操作对应项目</a:t>
            </a:r>
            <a:endParaRPr lang="zh-CN" altLang="en-US" sz="1400" dirty="0"/>
          </a:p>
        </p:txBody>
      </p:sp>
      <p:pic>
        <p:nvPicPr>
          <p:cNvPr id="16" name="图片 15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5875" y="1628800"/>
            <a:ext cx="3038475" cy="40500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" name="矩形 16"/>
          <p:cNvSpPr/>
          <p:nvPr/>
        </p:nvSpPr>
        <p:spPr>
          <a:xfrm>
            <a:off x="5868144" y="1917210"/>
            <a:ext cx="307975" cy="2108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8" name="文本框 11"/>
          <p:cNvSpPr txBox="1"/>
          <p:nvPr/>
        </p:nvSpPr>
        <p:spPr>
          <a:xfrm>
            <a:off x="6288673" y="2132856"/>
            <a:ext cx="1412875" cy="300355"/>
          </a:xfrm>
          <a:prstGeom prst="rect">
            <a:avLst/>
          </a:prstGeom>
          <a:noFill/>
          <a:ln w="6350">
            <a:solidFill>
              <a:prstClr val="black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spcAft>
                <a:spcPts val="0"/>
              </a:spcAft>
            </a:pPr>
            <a:r>
              <a:rPr lang="zh-CN" sz="750" kern="100">
                <a:solidFill>
                  <a:srgbClr val="FF0000"/>
                </a:solidFill>
                <a:effectLst/>
                <a:latin typeface="Times New Roman"/>
                <a:ea typeface="宋体"/>
              </a:rPr>
              <a:t>双击保存参数方改成功</a:t>
            </a:r>
            <a:endParaRPr lang="zh-CN" sz="1050" kern="100">
              <a:effectLst/>
              <a:latin typeface="Times New Roman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8501684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79512" y="260648"/>
            <a:ext cx="4572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sz="1400" dirty="0"/>
              <a:t>在弹出的设置窗口内输入设定值回车或点击提交，配置参数即可提交到仪表内，配置完整后需要操作【保存配置】进行保存配置操作</a:t>
            </a:r>
            <a:endParaRPr lang="zh-CN" altLang="en-US" sz="1400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979888"/>
            <a:ext cx="4162425" cy="55479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/>
        </p:nvSpPr>
        <p:spPr>
          <a:xfrm>
            <a:off x="313240" y="1700808"/>
            <a:ext cx="1144270" cy="20447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92080" y="258862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400" dirty="0" smtClean="0"/>
              <a:t>其</a:t>
            </a:r>
            <a:r>
              <a:rPr lang="zh-CN" altLang="zh-CN" sz="1400" dirty="0"/>
              <a:t>他功能说明</a:t>
            </a:r>
            <a:endParaRPr lang="zh-CN" altLang="en-US" sz="1400" dirty="0"/>
          </a:p>
        </p:txBody>
      </p:sp>
      <p:pic>
        <p:nvPicPr>
          <p:cNvPr id="8" name="图片 7"/>
          <p:cNvPicPr/>
          <p:nvPr/>
        </p:nvPicPr>
        <p:blipFill>
          <a:blip r:embed="rId3"/>
          <a:stretch>
            <a:fillRect/>
          </a:stretch>
        </p:blipFill>
        <p:spPr>
          <a:xfrm>
            <a:off x="4569191" y="619692"/>
            <a:ext cx="4594225" cy="4800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矩形 13"/>
          <p:cNvSpPr/>
          <p:nvPr/>
        </p:nvSpPr>
        <p:spPr>
          <a:xfrm>
            <a:off x="4591416" y="1212780"/>
            <a:ext cx="4572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400" dirty="0" smtClean="0"/>
              <a:t>导</a:t>
            </a:r>
            <a:r>
              <a:rPr lang="zh-CN" altLang="zh-CN" sz="1400" dirty="0" smtClean="0"/>
              <a:t>入</a:t>
            </a:r>
            <a:r>
              <a:rPr lang="zh-CN" altLang="zh-CN" sz="1400" dirty="0"/>
              <a:t>配置、导出配置</a:t>
            </a:r>
            <a:r>
              <a:rPr lang="en-US" altLang="zh-CN" sz="1400" dirty="0"/>
              <a:t>---</a:t>
            </a:r>
            <a:r>
              <a:rPr lang="zh-CN" altLang="zh-CN" sz="1400" dirty="0"/>
              <a:t>用于大批量设备设置，</a:t>
            </a:r>
            <a:r>
              <a:rPr lang="en-US" altLang="zh-CN" sz="1400" dirty="0"/>
              <a:t>A</a:t>
            </a:r>
            <a:r>
              <a:rPr lang="zh-CN" altLang="zh-CN" sz="1400" dirty="0"/>
              <a:t>设备参数复制到</a:t>
            </a:r>
            <a:r>
              <a:rPr lang="en-US" altLang="zh-CN" sz="1400" dirty="0"/>
              <a:t>B</a:t>
            </a:r>
            <a:r>
              <a:rPr lang="zh-CN" altLang="zh-CN" sz="1400" dirty="0"/>
              <a:t>设备就可以使用此功能。</a:t>
            </a:r>
          </a:p>
          <a:p>
            <a:r>
              <a:rPr lang="zh-CN" altLang="zh-CN" sz="1400" dirty="0"/>
              <a:t>同步时间</a:t>
            </a:r>
            <a:r>
              <a:rPr lang="en-US" altLang="zh-CN" sz="1400" dirty="0"/>
              <a:t>---</a:t>
            </a:r>
            <a:r>
              <a:rPr lang="zh-CN" altLang="zh-CN" sz="1400" dirty="0"/>
              <a:t>将设备上的时间与本地电脑的时间同步</a:t>
            </a:r>
          </a:p>
          <a:p>
            <a:r>
              <a:rPr lang="zh-CN" altLang="zh-CN" sz="1400" dirty="0"/>
              <a:t>历史数据</a:t>
            </a:r>
            <a:r>
              <a:rPr lang="en-US" altLang="zh-CN" sz="1400" dirty="0"/>
              <a:t>---</a:t>
            </a:r>
            <a:r>
              <a:rPr lang="zh-CN" altLang="zh-CN" sz="1400" dirty="0"/>
              <a:t>查询某段历史数据，支持导出表格格式</a:t>
            </a:r>
          </a:p>
          <a:p>
            <a:r>
              <a:rPr lang="zh-CN" altLang="zh-CN" sz="1400" dirty="0"/>
              <a:t>更新固件</a:t>
            </a:r>
            <a:r>
              <a:rPr lang="en-US" altLang="zh-CN" sz="1400" dirty="0"/>
              <a:t>---</a:t>
            </a:r>
            <a:r>
              <a:rPr lang="zh-CN" altLang="zh-CN" sz="1400" dirty="0"/>
              <a:t>设备升级</a:t>
            </a:r>
          </a:p>
          <a:p>
            <a:r>
              <a:rPr lang="zh-CN" altLang="zh-CN" sz="1400" dirty="0"/>
              <a:t>设备监听</a:t>
            </a:r>
            <a:r>
              <a:rPr lang="en-US" altLang="zh-CN" sz="1400" dirty="0"/>
              <a:t>---</a:t>
            </a:r>
            <a:r>
              <a:rPr lang="zh-CN" altLang="zh-CN" sz="1400" dirty="0"/>
              <a:t>设备运行的详细状态</a:t>
            </a:r>
          </a:p>
        </p:txBody>
      </p:sp>
      <p:sp>
        <p:nvSpPr>
          <p:cNvPr id="15" name="矩形 14"/>
          <p:cNvSpPr/>
          <p:nvPr/>
        </p:nvSpPr>
        <p:spPr>
          <a:xfrm>
            <a:off x="4485953" y="2492896"/>
            <a:ext cx="4572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400" b="1" dirty="0" smtClean="0"/>
              <a:t>七</a:t>
            </a:r>
            <a:r>
              <a:rPr lang="zh-CN" altLang="zh-CN" sz="1400" b="1" dirty="0" smtClean="0"/>
              <a:t>、</a:t>
            </a:r>
            <a:r>
              <a:rPr lang="en-US" altLang="zh-CN" sz="1400" b="1" dirty="0"/>
              <a:t>GPRS</a:t>
            </a:r>
            <a:r>
              <a:rPr lang="zh-CN" altLang="zh-CN" sz="1400" b="1" dirty="0"/>
              <a:t>连接</a:t>
            </a:r>
            <a:endParaRPr lang="zh-CN" altLang="zh-CN" sz="1400" dirty="0"/>
          </a:p>
          <a:p>
            <a:r>
              <a:rPr lang="en-US" altLang="zh-CN" sz="1400" dirty="0"/>
              <a:t>1,</a:t>
            </a:r>
            <a:r>
              <a:rPr lang="zh-CN" altLang="zh-CN" sz="1400" dirty="0"/>
              <a:t>每一部仪表后面都有唯一的一个二维码，即是这部仪表的身份证，只需用微信扫一扫，仪表就自动连接到平台上（首次登入需要注册账号，并设置密码）。</a:t>
            </a:r>
          </a:p>
          <a:p>
            <a:pPr lvl="0"/>
            <a:r>
              <a:rPr lang="zh-CN" altLang="zh-CN" sz="1400" dirty="0"/>
              <a:t>设备添加成功后，直接进入主界面（下图）可以进入报警设置，设定报警阀值、报警、报警对象。</a:t>
            </a:r>
          </a:p>
        </p:txBody>
      </p:sp>
      <p:pic>
        <p:nvPicPr>
          <p:cNvPr id="19" name="图片 18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3883579"/>
            <a:ext cx="2031690" cy="2708920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11227303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008" y="332656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zh-CN" altLang="zh-CN" sz="1400" dirty="0"/>
              <a:t>设备添加成功后，直接进入主界面（下图）可以进入报警设置，设定报警阀值、报警、报警对象。</a:t>
            </a:r>
          </a:p>
        </p:txBody>
      </p:sp>
      <p:pic>
        <p:nvPicPr>
          <p:cNvPr id="5" name="图片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1797318"/>
            <a:ext cx="1364615" cy="2729865"/>
          </a:xfrm>
          <a:prstGeom prst="rect">
            <a:avLst/>
          </a:prstGeom>
        </p:spPr>
      </p:pic>
      <p:pic>
        <p:nvPicPr>
          <p:cNvPr id="6" name="图片 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6931" y="1796683"/>
            <a:ext cx="1356995" cy="27139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61" y="1797318"/>
            <a:ext cx="1356995" cy="27139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矩形 10"/>
          <p:cNvSpPr/>
          <p:nvPr/>
        </p:nvSpPr>
        <p:spPr>
          <a:xfrm>
            <a:off x="4427984" y="338675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1400" dirty="0"/>
              <a:t>.</a:t>
            </a:r>
            <a:r>
              <a:rPr lang="zh-CN" altLang="zh-CN" sz="1400" dirty="0"/>
              <a:t>查询历史数据，点击数据监控界面的历史数据，可以登录优博云平台进行数据下载</a:t>
            </a:r>
          </a:p>
        </p:txBody>
      </p:sp>
      <p:pic>
        <p:nvPicPr>
          <p:cNvPr id="13" name="图片 12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8331" y="1556792"/>
            <a:ext cx="1634643" cy="3269788"/>
          </a:xfrm>
          <a:prstGeom prst="rect">
            <a:avLst/>
          </a:prstGeom>
        </p:spPr>
      </p:pic>
      <p:pic>
        <p:nvPicPr>
          <p:cNvPr id="14" name="图片 13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6741" y="1512209"/>
            <a:ext cx="1634643" cy="3269286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7336741" y="4941168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/>
              <a:t>历史曲线</a:t>
            </a:r>
          </a:p>
        </p:txBody>
      </p:sp>
      <p:sp>
        <p:nvSpPr>
          <p:cNvPr id="16" name="矩形 15"/>
          <p:cNvSpPr/>
          <p:nvPr/>
        </p:nvSpPr>
        <p:spPr>
          <a:xfrm>
            <a:off x="6235804" y="2916982"/>
            <a:ext cx="217170" cy="22987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7" name="文本框 19"/>
          <p:cNvSpPr txBox="1"/>
          <p:nvPr/>
        </p:nvSpPr>
        <p:spPr>
          <a:xfrm>
            <a:off x="6219001" y="3191686"/>
            <a:ext cx="989965" cy="287655"/>
          </a:xfrm>
          <a:prstGeom prst="rect">
            <a:avLst/>
          </a:prstGeom>
          <a:solidFill>
            <a:schemeClr val="lt1"/>
          </a:solidFill>
          <a:ln w="6350">
            <a:solidFill>
              <a:srgbClr val="FF0000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spcAft>
                <a:spcPts val="0"/>
              </a:spcAft>
            </a:pPr>
            <a:r>
              <a:rPr lang="zh-CN" sz="1050" kern="100">
                <a:effectLst/>
                <a:latin typeface="Times New Roman"/>
                <a:ea typeface="宋体"/>
              </a:rPr>
              <a:t>点击历史查看</a:t>
            </a:r>
          </a:p>
        </p:txBody>
      </p:sp>
      <p:sp>
        <p:nvSpPr>
          <p:cNvPr id="15" name="矩形 14"/>
          <p:cNvSpPr/>
          <p:nvPr/>
        </p:nvSpPr>
        <p:spPr>
          <a:xfrm>
            <a:off x="201860" y="4688080"/>
            <a:ext cx="110799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200" dirty="0"/>
              <a:t>数据监控界面</a:t>
            </a:r>
            <a:endParaRPr lang="zh-CN" altLang="en-US" sz="1200" dirty="0"/>
          </a:p>
        </p:txBody>
      </p:sp>
      <p:sp>
        <p:nvSpPr>
          <p:cNvPr id="18" name="矩形 17"/>
          <p:cNvSpPr/>
          <p:nvPr/>
        </p:nvSpPr>
        <p:spPr>
          <a:xfrm>
            <a:off x="1748010" y="4689815"/>
            <a:ext cx="110799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200" dirty="0"/>
              <a:t>报警设置界面</a:t>
            </a:r>
          </a:p>
        </p:txBody>
      </p:sp>
      <p:sp>
        <p:nvSpPr>
          <p:cNvPr id="19" name="矩形 18"/>
          <p:cNvSpPr/>
          <p:nvPr/>
        </p:nvSpPr>
        <p:spPr>
          <a:xfrm>
            <a:off x="3425532" y="4689814"/>
            <a:ext cx="95410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200" dirty="0"/>
              <a:t>设备总览界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4332780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1571</Words>
  <Application>Microsoft Office PowerPoint</Application>
  <PresentationFormat>全屏显示(4:3)</PresentationFormat>
  <Paragraphs>89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xb21cn</dc:creator>
  <cp:lastModifiedBy>xb21cn</cp:lastModifiedBy>
  <cp:revision>3</cp:revision>
  <dcterms:created xsi:type="dcterms:W3CDTF">2019-08-12T05:58:39Z</dcterms:created>
  <dcterms:modified xsi:type="dcterms:W3CDTF">2019-08-13T02:13:46Z</dcterms:modified>
</cp:coreProperties>
</file>